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A00"/>
    <a:srgbClr val="FF3300"/>
    <a:srgbClr val="000000"/>
    <a:srgbClr val="FF0000"/>
    <a:srgbClr val="DCE6F2"/>
    <a:srgbClr val="C6D9F1"/>
    <a:srgbClr val="FFFF6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57" autoAdjust="0"/>
    <p:restoredTop sz="81579" autoAdjust="0"/>
  </p:normalViewPr>
  <p:slideViewPr>
    <p:cSldViewPr>
      <p:cViewPr>
        <p:scale>
          <a:sx n="75" d="100"/>
          <a:sy n="75" d="100"/>
        </p:scale>
        <p:origin x="-1848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1FDF3-BF45-E241-91F1-B1E32E7937D0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CB29A-EC63-3F42-BD3E-E2DB293536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19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A6A3BB-3E41-4371-AE5C-0BBD3F187CFF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F4B312-1080-4D4D-A918-ECB82935A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713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4B312-1080-4D4D-A918-ECB82935AA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681035" y="989806"/>
            <a:ext cx="1676403" cy="1589"/>
          </a:xfrm>
          <a:prstGeom prst="line">
            <a:avLst/>
          </a:prstGeom>
          <a:ln w="63500" cap="rnd">
            <a:gradFill flip="none" rotWithShape="1">
              <a:gsLst>
                <a:gs pos="1000">
                  <a:schemeClr val="accent4">
                    <a:lumMod val="75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156372" y="152399"/>
            <a:ext cx="8530428" cy="2"/>
          </a:xfrm>
          <a:prstGeom prst="line">
            <a:avLst/>
          </a:prstGeom>
          <a:ln w="63500" cap="rnd">
            <a:gradFill flip="none" rotWithShape="1">
              <a:gsLst>
                <a:gs pos="1000">
                  <a:schemeClr val="accent4">
                    <a:lumMod val="75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Magdalena Balazinska -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77046-83FA-4770-80F1-D01992D9B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Magdalena Balazinska</a:t>
            </a:r>
          </a:p>
          <a:p>
            <a:r>
              <a:rPr lang="en-US" sz="2800" cap="small" dirty="0" smtClean="0"/>
              <a:t>Computer Science &amp; Engineering -- U of Washington</a:t>
            </a:r>
          </a:p>
          <a:p>
            <a:r>
              <a:rPr lang="en-US" sz="2400" dirty="0"/>
              <a:t>http://</a:t>
            </a:r>
            <a:r>
              <a:rPr lang="en-US" sz="2400" dirty="0" err="1"/>
              <a:t>www.cs.washington.edu</a:t>
            </a:r>
            <a:r>
              <a:rPr lang="en-US" sz="2400" dirty="0"/>
              <a:t>/people/faculty/</a:t>
            </a:r>
            <a:r>
              <a:rPr lang="en-US" sz="2400" dirty="0" err="1"/>
              <a:t>magda</a:t>
            </a: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371600"/>
            <a:ext cx="8534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The Hidden Face of</a:t>
            </a:r>
          </a:p>
          <a:p>
            <a:pPr lvl="0" algn="ctr">
              <a:spcBef>
                <a:spcPct val="0"/>
              </a:spcBef>
            </a:pPr>
            <a:r>
              <a:rPr lang="en-US" sz="4400" dirty="0" smtClean="0"/>
              <a:t>Cloud Data Management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6200000" flipV="1">
            <a:off x="-191295" y="2094705"/>
            <a:ext cx="1754189" cy="1"/>
          </a:xfrm>
          <a:prstGeom prst="line">
            <a:avLst/>
          </a:prstGeom>
          <a:ln w="63500" cap="rnd">
            <a:gradFill flip="none" rotWithShape="1">
              <a:gsLst>
                <a:gs pos="1000">
                  <a:schemeClr val="accent4">
                    <a:lumMod val="75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2971800"/>
            <a:ext cx="7772400" cy="1588"/>
          </a:xfrm>
          <a:prstGeom prst="line">
            <a:avLst/>
          </a:prstGeom>
          <a:ln w="63500" cap="rnd">
            <a:gradFill flip="none" rotWithShape="1">
              <a:gsLst>
                <a:gs pos="1000">
                  <a:schemeClr val="accent4">
                    <a:lumMod val="75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0"/>
            <a:ext cx="1689100" cy="1016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9375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052" y="1295400"/>
            <a:ext cx="5505548" cy="3505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2590800"/>
            <a:ext cx="33025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Data Management</a:t>
            </a:r>
          </a:p>
          <a:p>
            <a:pPr algn="ctr"/>
            <a:r>
              <a:rPr lang="en-US" sz="3200" dirty="0" smtClean="0"/>
              <a:t>in the Cloud 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724400" y="838200"/>
            <a:ext cx="1143000" cy="1447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381000"/>
            <a:ext cx="2134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Problem 1: Fast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7924800" y="457200"/>
            <a:ext cx="381000" cy="381000"/>
          </a:xfrm>
          <a:prstGeom prst="ellipse">
            <a:avLst/>
          </a:prstGeom>
          <a:solidFill>
            <a:srgbClr val="00CA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52400" y="4957465"/>
            <a:ext cx="381000" cy="381000"/>
          </a:xfrm>
          <a:prstGeom prst="ellipse">
            <a:avLst/>
          </a:prstGeom>
          <a:solidFill>
            <a:srgbClr val="00CA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33400" y="4953000"/>
            <a:ext cx="417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</a:t>
            </a:r>
            <a:r>
              <a:rPr lang="en-US" sz="2400" dirty="0" smtClean="0"/>
              <a:t>ell </a:t>
            </a:r>
            <a:r>
              <a:rPr lang="en-US" sz="2400" dirty="0" smtClean="0"/>
              <a:t>defined research problems</a:t>
            </a:r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152400" y="5419130"/>
            <a:ext cx="381000" cy="3810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7208" y="5414665"/>
            <a:ext cx="4949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Pretty well </a:t>
            </a:r>
            <a:r>
              <a:rPr lang="en-US" sz="2400" dirty="0" smtClean="0"/>
              <a:t>defined </a:t>
            </a:r>
            <a:r>
              <a:rPr lang="en-US" sz="2400" dirty="0" smtClean="0"/>
              <a:t>research </a:t>
            </a:r>
            <a:r>
              <a:rPr lang="en-US" sz="2400" dirty="0" smtClean="0"/>
              <a:t>problems</a:t>
            </a:r>
            <a:endParaRPr lang="en-US" sz="2400" dirty="0"/>
          </a:p>
        </p:txBody>
      </p:sp>
      <p:sp>
        <p:nvSpPr>
          <p:cNvPr id="24" name="Oval 23"/>
          <p:cNvSpPr/>
          <p:nvPr/>
        </p:nvSpPr>
        <p:spPr>
          <a:xfrm>
            <a:off x="152400" y="587633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40915" y="5871865"/>
            <a:ext cx="4412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Poorly defined research problems </a:t>
            </a:r>
            <a:endParaRPr lang="en-US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199108" y="2521803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93836" y="2217003"/>
            <a:ext cx="1945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Pb</a:t>
            </a:r>
            <a:r>
              <a:rPr lang="en-US" sz="2400" dirty="0" smtClean="0"/>
              <a:t> 2: Efficient</a:t>
            </a:r>
          </a:p>
          <a:p>
            <a:pPr algn="ctr"/>
            <a:r>
              <a:rPr lang="en-US" sz="2400" dirty="0" smtClean="0"/>
              <a:t>(</a:t>
            </a:r>
            <a:r>
              <a:rPr lang="en-US" sz="2400" dirty="0" smtClean="0"/>
              <a:t>multitenant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0" name="Oval 29"/>
          <p:cNvSpPr/>
          <p:nvPr/>
        </p:nvSpPr>
        <p:spPr>
          <a:xfrm>
            <a:off x="7561308" y="1836003"/>
            <a:ext cx="381000" cy="3810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257800" y="3657600"/>
            <a:ext cx="16764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324600" y="4267200"/>
            <a:ext cx="279009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Pb</a:t>
            </a:r>
            <a:r>
              <a:rPr lang="en-US" sz="2400" dirty="0" smtClean="0"/>
              <a:t> 3: Transformative</a:t>
            </a:r>
          </a:p>
          <a:p>
            <a:pPr algn="ctr"/>
            <a:r>
              <a:rPr lang="en-US" sz="2400" dirty="0" smtClean="0"/>
              <a:t>(for developers</a:t>
            </a:r>
          </a:p>
          <a:p>
            <a:pPr algn="ctr"/>
            <a:r>
              <a:rPr lang="en-US" sz="2400" dirty="0" smtClean="0"/>
              <a:t>and users)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7620000" y="37338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33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Three Types of Challenges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5223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20" grpId="0" animBg="1"/>
      <p:bldP spid="21" grpId="0"/>
      <p:bldP spid="22" grpId="0" animBg="1"/>
      <p:bldP spid="23" grpId="0"/>
      <p:bldP spid="24" grpId="0" animBg="1"/>
      <p:bldP spid="25" grpId="0"/>
      <p:bldP spid="27" grpId="0"/>
      <p:bldP spid="30" grpId="0" animBg="1"/>
      <p:bldP spid="33" grpId="0"/>
      <p:bldP spid="34" grpId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Pb</a:t>
            </a:r>
            <a:r>
              <a:rPr lang="en-US" dirty="0" smtClean="0"/>
              <a:t> 1: Fast Cloud 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Well-known challenges around all V’s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Volume, velocity, variety, etc.</a:t>
            </a:r>
          </a:p>
          <a:p>
            <a:pPr lvl="1"/>
            <a:endParaRPr lang="en-US" sz="2400" dirty="0">
              <a:solidFill>
                <a:srgbClr val="4F81BD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But: Need to </a:t>
            </a:r>
            <a:r>
              <a:rPr lang="en-US" sz="2800" i="1" dirty="0" smtClean="0">
                <a:solidFill>
                  <a:srgbClr val="000000"/>
                </a:solidFill>
              </a:rPr>
              <a:t>incentivize</a:t>
            </a:r>
            <a:r>
              <a:rPr lang="en-US" sz="2800" dirty="0" smtClean="0">
                <a:solidFill>
                  <a:srgbClr val="000000"/>
                </a:solidFill>
              </a:rPr>
              <a:t> and </a:t>
            </a:r>
            <a:r>
              <a:rPr lang="en-US" sz="2800" i="1" dirty="0" smtClean="0">
                <a:solidFill>
                  <a:srgbClr val="000000"/>
                </a:solidFill>
              </a:rPr>
              <a:t>recognize</a:t>
            </a:r>
            <a:r>
              <a:rPr lang="en-US" sz="2800" dirty="0" smtClean="0">
                <a:solidFill>
                  <a:srgbClr val="000000"/>
                </a:solidFill>
              </a:rPr>
              <a:t> translation of real-world use-cases into research problems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Description of application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Dataset(s) to use for testing solutions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List of current solutions and their performance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It’s too costly when everyone does it over and over again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34400" y="304800"/>
            <a:ext cx="381000" cy="381000"/>
          </a:xfrm>
          <a:prstGeom prst="ellipse">
            <a:avLst/>
          </a:prstGeom>
          <a:solidFill>
            <a:srgbClr val="00CA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9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Pb2: Efficient Cloud 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</a:rPr>
              <a:t>Multitenancy</a:t>
            </a:r>
            <a:r>
              <a:rPr lang="en-US" sz="2800" dirty="0" smtClean="0">
                <a:solidFill>
                  <a:srgbClr val="000000"/>
                </a:solidFill>
              </a:rPr>
              <a:t> problem for Cloud providers: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OLTP: Well defined problems (predict, pack, and migrate)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OLAP: Less well defined problems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And what about </a:t>
            </a:r>
            <a:r>
              <a:rPr lang="en-US" sz="2800" i="1" dirty="0" smtClean="0">
                <a:solidFill>
                  <a:srgbClr val="000000"/>
                </a:solidFill>
              </a:rPr>
              <a:t>service developers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Build services on top of existing Cloud resources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These services may have tenants of their own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Challenges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Resource management in hierarchy of multitenant systems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Performance, elasticity, costs, SLAs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34400" y="304800"/>
            <a:ext cx="381000" cy="3810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99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Pb3: Transformative Cloud Data </a:t>
            </a:r>
            <a:r>
              <a:rPr lang="en-US" dirty="0" err="1" smtClean="0"/>
              <a:t>Mgmt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interface to data management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How should Cloud </a:t>
            </a:r>
            <a:r>
              <a:rPr lang="en-US" sz="2400" i="1" dirty="0" smtClean="0">
                <a:solidFill>
                  <a:srgbClr val="4F81BD"/>
                </a:solidFill>
              </a:rPr>
              <a:t>SLAs</a:t>
            </a:r>
            <a:r>
              <a:rPr lang="en-US" sz="2400" dirty="0" smtClean="0">
                <a:solidFill>
                  <a:srgbClr val="4F81BD"/>
                </a:solidFill>
              </a:rPr>
              <a:t> look like? How to avoid </a:t>
            </a:r>
            <a:r>
              <a:rPr lang="en-US" sz="2400" i="1" dirty="0" smtClean="0">
                <a:solidFill>
                  <a:srgbClr val="4F81BD"/>
                </a:solidFill>
              </a:rPr>
              <a:t>surprises</a:t>
            </a:r>
            <a:r>
              <a:rPr lang="en-US" sz="2400" dirty="0" smtClean="0">
                <a:solidFill>
                  <a:srgbClr val="4F81BD"/>
                </a:solidFill>
              </a:rPr>
              <a:t>?</a:t>
            </a:r>
          </a:p>
          <a:p>
            <a:pPr lvl="2"/>
            <a:r>
              <a:rPr lang="en-US" sz="2000" dirty="0">
                <a:solidFill>
                  <a:srgbClr val="4F81BD"/>
                </a:solidFill>
              </a:rPr>
              <a:t>How to </a:t>
            </a:r>
            <a:r>
              <a:rPr lang="en-US" sz="2000" i="1" dirty="0">
                <a:solidFill>
                  <a:srgbClr val="4F81BD"/>
                </a:solidFill>
              </a:rPr>
              <a:t>reason</a:t>
            </a:r>
            <a:r>
              <a:rPr lang="en-US" sz="2000" dirty="0">
                <a:solidFill>
                  <a:srgbClr val="4F81BD"/>
                </a:solidFill>
              </a:rPr>
              <a:t> about Cloud </a:t>
            </a:r>
            <a:r>
              <a:rPr lang="en-US" sz="2000" i="1" dirty="0">
                <a:solidFill>
                  <a:srgbClr val="4F81BD"/>
                </a:solidFill>
              </a:rPr>
              <a:t>costs and capabilities</a:t>
            </a:r>
            <a:r>
              <a:rPr lang="en-US" sz="2000" dirty="0" smtClean="0">
                <a:solidFill>
                  <a:srgbClr val="4F81BD"/>
                </a:solidFill>
              </a:rPr>
              <a:t>?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How to do </a:t>
            </a:r>
            <a:r>
              <a:rPr lang="en-US" sz="2400" i="1" dirty="0" smtClean="0">
                <a:solidFill>
                  <a:srgbClr val="4F81BD"/>
                </a:solidFill>
              </a:rPr>
              <a:t>all types </a:t>
            </a:r>
            <a:r>
              <a:rPr lang="en-US" sz="2400" dirty="0" smtClean="0">
                <a:solidFill>
                  <a:srgbClr val="4F81BD"/>
                </a:solidFill>
              </a:rPr>
              <a:t>of processing </a:t>
            </a:r>
            <a:r>
              <a:rPr lang="en-US" sz="2400" i="1" dirty="0" smtClean="0">
                <a:solidFill>
                  <a:srgbClr val="4F81BD"/>
                </a:solidFill>
              </a:rPr>
              <a:t>at the same time</a:t>
            </a:r>
            <a:r>
              <a:rPr lang="en-US" sz="2400" dirty="0" smtClean="0">
                <a:solidFill>
                  <a:srgbClr val="4F81BD"/>
                </a:solidFill>
              </a:rPr>
              <a:t>? </a:t>
            </a:r>
          </a:p>
          <a:p>
            <a:pPr lvl="2"/>
            <a:r>
              <a:rPr lang="en-US" sz="2000" dirty="0" smtClean="0">
                <a:solidFill>
                  <a:srgbClr val="4F81BD"/>
                </a:solidFill>
              </a:rPr>
              <a:t>Graphs, text, streams, etc.</a:t>
            </a:r>
          </a:p>
          <a:p>
            <a:pPr lvl="2"/>
            <a:r>
              <a:rPr lang="en-US" sz="2000" dirty="0" smtClean="0">
                <a:solidFill>
                  <a:srgbClr val="4F81BD"/>
                </a:solidFill>
              </a:rPr>
              <a:t>Interactive, batch, visual</a:t>
            </a:r>
          </a:p>
          <a:p>
            <a:r>
              <a:rPr lang="en-US" sz="2800" dirty="0" smtClean="0"/>
              <a:t>New levels of sharing across users and tenants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How </a:t>
            </a:r>
            <a:r>
              <a:rPr lang="en-US" sz="2400" dirty="0">
                <a:solidFill>
                  <a:srgbClr val="4F81BD"/>
                </a:solidFill>
              </a:rPr>
              <a:t>to manage </a:t>
            </a:r>
            <a:r>
              <a:rPr lang="en-US" sz="2400" i="1" dirty="0">
                <a:solidFill>
                  <a:srgbClr val="4F81BD"/>
                </a:solidFill>
              </a:rPr>
              <a:t>sharing</a:t>
            </a:r>
            <a:r>
              <a:rPr lang="en-US" sz="2400" dirty="0">
                <a:solidFill>
                  <a:srgbClr val="4F81BD"/>
                </a:solidFill>
              </a:rPr>
              <a:t> of data and computation</a:t>
            </a:r>
            <a:r>
              <a:rPr lang="en-US" sz="2400" dirty="0" smtClean="0">
                <a:solidFill>
                  <a:srgbClr val="4F81BD"/>
                </a:solidFill>
              </a:rPr>
              <a:t>?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Data itself may have a </a:t>
            </a:r>
            <a:r>
              <a:rPr lang="en-US" sz="2400" i="1" dirty="0" smtClean="0">
                <a:solidFill>
                  <a:srgbClr val="4F81BD"/>
                </a:solidFill>
              </a:rPr>
              <a:t>price</a:t>
            </a:r>
            <a:r>
              <a:rPr lang="en-US" sz="2400" dirty="0" smtClean="0">
                <a:solidFill>
                  <a:srgbClr val="4F81BD"/>
                </a:solidFill>
              </a:rPr>
              <a:t> and/or a </a:t>
            </a:r>
            <a:r>
              <a:rPr lang="en-US" sz="2400" i="1" dirty="0" smtClean="0">
                <a:solidFill>
                  <a:srgbClr val="4F81BD"/>
                </a:solidFill>
              </a:rPr>
              <a:t>license agreement</a:t>
            </a:r>
          </a:p>
          <a:p>
            <a:pPr lvl="1"/>
            <a:r>
              <a:rPr lang="en-US" sz="2400" dirty="0" smtClean="0">
                <a:solidFill>
                  <a:srgbClr val="4F81BD"/>
                </a:solidFill>
              </a:rPr>
              <a:t>How to support data </a:t>
            </a:r>
            <a:r>
              <a:rPr lang="en-US" sz="2400" i="1" dirty="0" smtClean="0">
                <a:solidFill>
                  <a:srgbClr val="4F81BD"/>
                </a:solidFill>
              </a:rPr>
              <a:t>discovery</a:t>
            </a:r>
            <a:r>
              <a:rPr lang="en-US" sz="2400" dirty="0" smtClean="0">
                <a:solidFill>
                  <a:srgbClr val="4F81BD"/>
                </a:solidFill>
              </a:rPr>
              <a:t>? quality </a:t>
            </a:r>
            <a:r>
              <a:rPr lang="en-US" sz="2400" i="1" dirty="0" smtClean="0">
                <a:solidFill>
                  <a:srgbClr val="4F81BD"/>
                </a:solidFill>
              </a:rPr>
              <a:t>assessment</a:t>
            </a:r>
            <a:r>
              <a:rPr lang="en-US" sz="2400" dirty="0" smtClean="0">
                <a:solidFill>
                  <a:srgbClr val="4F81BD"/>
                </a:solidFill>
              </a:rPr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Magdalena Balazinska - University of Washington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7046-83FA-4770-80F1-D01992D9B78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34400" y="3048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17479</TotalTime>
  <Words>340</Words>
  <Application>Microsoft Macintosh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Three Types of Challenges</vt:lpstr>
      <vt:lpstr>Pb 1: Fast Cloud Data Management</vt:lpstr>
      <vt:lpstr>Pb2: Efficient Cloud Data Management</vt:lpstr>
      <vt:lpstr>Pb3: Transformative Cloud Data Mgmt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SkewReduce: …</dc:title>
  <dc:creator>YongChul Kwon</dc:creator>
  <cp:lastModifiedBy>Magdalena Balazinska</cp:lastModifiedBy>
  <cp:revision>1115</cp:revision>
  <dcterms:created xsi:type="dcterms:W3CDTF">2012-01-19T06:45:45Z</dcterms:created>
  <dcterms:modified xsi:type="dcterms:W3CDTF">2013-10-14T07:35:20Z</dcterms:modified>
</cp:coreProperties>
</file>