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9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55844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933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9617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0875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52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24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1731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7217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7396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35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8199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7F2CB-9270-2047-AB10-FD38CCC0C0B1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95F78-3ACD-3746-887B-9C0374BD0B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610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5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Properly Incenting Academia</a:t>
            </a:r>
            <a:br>
              <a:rPr lang="en-US" dirty="0" smtClean="0"/>
            </a:br>
            <a:r>
              <a:rPr lang="en-US" sz="4000" dirty="0" smtClean="0"/>
              <a:t>(or, how to resist quitting my day job)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7655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Mike Carey</a:t>
            </a:r>
          </a:p>
          <a:p>
            <a:r>
              <a:rPr lang="en-US" dirty="0" smtClean="0"/>
              <a:t>(UC Irvine)</a:t>
            </a:r>
          </a:p>
          <a:p>
            <a:endParaRPr lang="en-US" dirty="0"/>
          </a:p>
          <a:p>
            <a:r>
              <a:rPr lang="en-US" dirty="0" smtClean="0"/>
              <a:t>Beckman DB Self-Assessment Meeting</a:t>
            </a:r>
          </a:p>
          <a:p>
            <a:r>
              <a:rPr lang="en-US" dirty="0" smtClean="0"/>
              <a:t>October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359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Field Has Contracted </a:t>
            </a:r>
            <a:r>
              <a:rPr lang="en-US" i="1" dirty="0" err="1" smtClean="0"/>
              <a:t>Metricitis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90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Then:</a:t>
            </a:r>
          </a:p>
          <a:p>
            <a:pPr lvl="1"/>
            <a:r>
              <a:rPr lang="en-US" dirty="0" smtClean="0"/>
              <a:t>What really cool things can I study and build?</a:t>
            </a:r>
          </a:p>
          <a:p>
            <a:pPr lvl="1"/>
            <a:r>
              <a:rPr lang="en-US" dirty="0" smtClean="0"/>
              <a:t>How (and when) should I disseminate my results?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usefu</a:t>
            </a:r>
            <a:r>
              <a:rPr lang="en-US" dirty="0" smtClean="0"/>
              <a:t>l does unit of work W seem to be?</a:t>
            </a:r>
          </a:p>
          <a:p>
            <a:pPr lvl="1"/>
            <a:r>
              <a:rPr lang="en-US" dirty="0" smtClean="0"/>
              <a:t>What has been the overall </a:t>
            </a:r>
            <a:r>
              <a:rPr lang="en-US" i="1" dirty="0" smtClean="0"/>
              <a:t>impact</a:t>
            </a:r>
            <a:r>
              <a:rPr lang="en-US" dirty="0" smtClean="0"/>
              <a:t> of X’s work?</a:t>
            </a:r>
          </a:p>
          <a:p>
            <a:r>
              <a:rPr lang="en-US" dirty="0" smtClean="0"/>
              <a:t>Now:</a:t>
            </a:r>
          </a:p>
          <a:p>
            <a:pPr lvl="1"/>
            <a:r>
              <a:rPr lang="en-US" dirty="0" smtClean="0"/>
              <a:t>What can I write a paper on?</a:t>
            </a:r>
          </a:p>
          <a:p>
            <a:pPr lvl="1"/>
            <a:r>
              <a:rPr lang="en-US" dirty="0" smtClean="0"/>
              <a:t>What (smallest piece of) work will be required?</a:t>
            </a:r>
          </a:p>
          <a:p>
            <a:pPr lvl="1"/>
            <a:r>
              <a:rPr lang="en-US" dirty="0" smtClean="0"/>
              <a:t>How </a:t>
            </a:r>
            <a:r>
              <a:rPr lang="en-US" i="1" dirty="0" smtClean="0"/>
              <a:t>different</a:t>
            </a:r>
            <a:r>
              <a:rPr lang="en-US" dirty="0" smtClean="0"/>
              <a:t> does unit of work W seem to be?</a:t>
            </a:r>
          </a:p>
          <a:p>
            <a:pPr lvl="1"/>
            <a:r>
              <a:rPr lang="en-US" dirty="0" smtClean="0"/>
              <a:t>What is X’s (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i="1" dirty="0" smtClean="0"/>
              <a:t>paper count </a:t>
            </a:r>
            <a:r>
              <a:rPr lang="en-US" dirty="0" smtClean="0"/>
              <a:t>or (ii) </a:t>
            </a:r>
            <a:r>
              <a:rPr lang="en-US" i="1" dirty="0" smtClean="0"/>
              <a:t>H-index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317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Let’s Look at a Case Study:</a:t>
            </a:r>
            <a:br>
              <a:rPr lang="en-US" dirty="0" smtClean="0"/>
            </a:br>
            <a:r>
              <a:rPr lang="en-US" dirty="0" smtClean="0"/>
              <a:t>XML 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60293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 did some “XML time” in industry (1999-2008)</a:t>
            </a:r>
          </a:p>
          <a:p>
            <a:r>
              <a:rPr lang="en-US" dirty="0" smtClean="0"/>
              <a:t>BEA offered XML-based data integration</a:t>
            </a:r>
          </a:p>
          <a:p>
            <a:r>
              <a:rPr lang="en-US" dirty="0" smtClean="0"/>
              <a:t>Being “ex-research”, my team looked around for useful ideas to borrow and to implement</a:t>
            </a:r>
          </a:p>
          <a:p>
            <a:pPr lvl="1"/>
            <a:r>
              <a:rPr lang="en-US" dirty="0" smtClean="0"/>
              <a:t>Lore (Jennifer et al), TIMBER (Jag et al) were very helpful (e.g., query algebras and approaches)</a:t>
            </a:r>
          </a:p>
          <a:p>
            <a:pPr lvl="1"/>
            <a:r>
              <a:rPr lang="en-US" dirty="0" smtClean="0"/>
              <a:t>But not so much for the other 1000+ papers on QP inside the world’s biggest single XML document…  </a:t>
            </a:r>
            <a:r>
              <a:rPr lang="en-US" dirty="0" smtClean="0">
                <a:sym typeface="Wingdings"/>
              </a:rPr>
              <a:t></a:t>
            </a:r>
          </a:p>
          <a:p>
            <a:pPr marL="857250" lvl="2" indent="0">
              <a:buNone/>
            </a:pPr>
            <a:r>
              <a:rPr lang="en-US" dirty="0" smtClean="0">
                <a:sym typeface="Wingdings"/>
              </a:rPr>
              <a:t>(Apologies to anyone I’ve just offended with this caricature of the angle bracket situation … but ….)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1471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Unfortunate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1312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This has (badly) warped the academic culture</a:t>
            </a:r>
          </a:p>
          <a:p>
            <a:pPr lvl="1"/>
            <a:r>
              <a:rPr lang="en-US" dirty="0" smtClean="0"/>
              <a:t>We no longer seem to evaluate impact ourselves</a:t>
            </a:r>
          </a:p>
          <a:p>
            <a:pPr lvl="1"/>
            <a:r>
              <a:rPr lang="en-US" dirty="0" smtClean="0"/>
              <a:t>Instead, we count survivors of a reviewing  process </a:t>
            </a:r>
            <a:r>
              <a:rPr lang="en-US" dirty="0" smtClean="0"/>
              <a:t>that </a:t>
            </a:r>
            <a:r>
              <a:rPr lang="en-US" dirty="0" smtClean="0"/>
              <a:t>many whine about as itself being random &amp; broken (?!?)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value quantity and </a:t>
            </a:r>
            <a:r>
              <a:rPr lang="en-US" smtClean="0"/>
              <a:t>(</a:t>
            </a:r>
            <a:r>
              <a:rPr lang="en-US" smtClean="0"/>
              <a:t>gratuitous</a:t>
            </a:r>
            <a:r>
              <a:rPr lang="en-US" dirty="0" smtClean="0"/>
              <a:t>) differences over quality or real potential usefulness</a:t>
            </a:r>
          </a:p>
          <a:p>
            <a:pPr lvl="2"/>
            <a:r>
              <a:rPr lang="en-US" dirty="0" smtClean="0"/>
              <a:t>Other sciences value refinement and step-wise progress</a:t>
            </a:r>
          </a:p>
          <a:p>
            <a:pPr lvl="2"/>
            <a:r>
              <a:rPr lang="en-US" dirty="0" smtClean="0"/>
              <a:t>But we would seem to prefer to keep making new stuff up</a:t>
            </a:r>
          </a:p>
          <a:p>
            <a:r>
              <a:rPr lang="en-US" dirty="0" smtClean="0"/>
              <a:t>This also affects our product (student) pipeline</a:t>
            </a:r>
          </a:p>
          <a:p>
            <a:pPr lvl="1"/>
            <a:r>
              <a:rPr lang="en-US" dirty="0" smtClean="0"/>
              <a:t>Impacts what agencies like NSF will fund</a:t>
            </a:r>
          </a:p>
          <a:p>
            <a:pPr lvl="1"/>
            <a:r>
              <a:rPr lang="en-US" dirty="0" smtClean="0"/>
              <a:t>Impacts how students think about their primary goal</a:t>
            </a:r>
          </a:p>
          <a:p>
            <a:pPr lvl="1"/>
            <a:r>
              <a:rPr lang="en-US" dirty="0" smtClean="0"/>
              <a:t>Discourages doing things that actually take some time</a:t>
            </a:r>
          </a:p>
          <a:p>
            <a:pPr lvl="1"/>
            <a:r>
              <a:rPr lang="en-US" dirty="0" smtClean="0"/>
              <a:t>One aspect of which is making sure something is </a:t>
            </a:r>
            <a:r>
              <a:rPr lang="en-US" i="1" dirty="0" smtClean="0"/>
              <a:t>really</a:t>
            </a:r>
            <a:r>
              <a:rPr lang="en-US" dirty="0" smtClean="0"/>
              <a:t> feasible</a:t>
            </a:r>
          </a:p>
          <a:p>
            <a:pPr lvl="1"/>
            <a:r>
              <a:rPr lang="en-US" dirty="0" smtClean="0"/>
              <a:t>Which seems especially dangerous in a smoke-and-mirrors discipline</a:t>
            </a:r>
          </a:p>
          <a:p>
            <a:r>
              <a:rPr lang="en-US" i="1" dirty="0" smtClean="0"/>
              <a:t>Hopefully our case of </a:t>
            </a:r>
            <a:r>
              <a:rPr lang="en-US" i="1" dirty="0" err="1"/>
              <a:t>M</a:t>
            </a:r>
            <a:r>
              <a:rPr lang="en-US" i="1" dirty="0" err="1" smtClean="0"/>
              <a:t>etricitis</a:t>
            </a:r>
            <a:r>
              <a:rPr lang="en-US" i="1" dirty="0" smtClean="0"/>
              <a:t> is not yet in Stage 4 ….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87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389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Properly Incenting Academia (or, how to resist quitting my day job)</vt:lpstr>
      <vt:lpstr>Our Field Has Contracted Metricitis</vt:lpstr>
      <vt:lpstr>Let’s Look at a Case Study: XML Query Processing</vt:lpstr>
      <vt:lpstr>Unfortunate Consequences</vt:lpstr>
    </vt:vector>
  </TitlesOfParts>
  <Company>UC Irvine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Properly Incenting Academia</dc:title>
  <dc:creator>Michael Carey</dc:creator>
  <cp:lastModifiedBy>Michael Carey</cp:lastModifiedBy>
  <cp:revision>7</cp:revision>
  <dcterms:created xsi:type="dcterms:W3CDTF">2013-10-14T07:13:25Z</dcterms:created>
  <dcterms:modified xsi:type="dcterms:W3CDTF">2013-10-14T07:14:21Z</dcterms:modified>
</cp:coreProperties>
</file>